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gif" ContentType="image/gif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  <p:sldMasterId id="2147483680" r:id="rId4"/>
  </p:sldMasterIdLst>
  <p:notesMasterIdLst>
    <p:notesMasterId r:id="rId31"/>
  </p:notesMasterIdLst>
  <p:handoutMasterIdLst>
    <p:handoutMasterId r:id="rId32"/>
  </p:handoutMasterIdLst>
  <p:sldIdLst>
    <p:sldId id="394" r:id="rId5"/>
    <p:sldId id="473" r:id="rId6"/>
    <p:sldId id="474" r:id="rId7"/>
    <p:sldId id="475" r:id="rId8"/>
    <p:sldId id="476" r:id="rId9"/>
    <p:sldId id="477" r:id="rId10"/>
    <p:sldId id="478" r:id="rId11"/>
    <p:sldId id="479" r:id="rId12"/>
    <p:sldId id="480" r:id="rId13"/>
    <p:sldId id="481" r:id="rId14"/>
    <p:sldId id="482" r:id="rId15"/>
    <p:sldId id="483" r:id="rId16"/>
    <p:sldId id="484" r:id="rId17"/>
    <p:sldId id="485" r:id="rId18"/>
    <p:sldId id="486" r:id="rId19"/>
    <p:sldId id="487" r:id="rId20"/>
    <p:sldId id="488" r:id="rId21"/>
    <p:sldId id="489" r:id="rId22"/>
    <p:sldId id="490" r:id="rId23"/>
    <p:sldId id="491" r:id="rId24"/>
    <p:sldId id="492" r:id="rId25"/>
    <p:sldId id="501" r:id="rId26"/>
    <p:sldId id="421" r:id="rId27"/>
    <p:sldId id="502" r:id="rId28"/>
    <p:sldId id="499" r:id="rId29"/>
    <p:sldId id="500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63606"/>
    <a:srgbClr val="F9F0AB"/>
    <a:srgbClr val="F9E6AB"/>
    <a:srgbClr val="F9FAAB"/>
    <a:srgbClr val="767691"/>
    <a:srgbClr val="7676AA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660" autoAdjust="0"/>
  </p:normalViewPr>
  <p:slideViewPr>
    <p:cSldViewPr>
      <p:cViewPr varScale="1">
        <p:scale>
          <a:sx n="91" d="100"/>
          <a:sy n="91" d="100"/>
        </p:scale>
        <p:origin x="-282" y="-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12/21/2015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18950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1618817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90030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29277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22023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7996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599662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6360519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186609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2403660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292559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12/21/2015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20115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01503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18703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951322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860416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6795690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3894403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msdn.microsoft.com/en-us/library/ms229042.aspx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53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superhosting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51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softuni.bg/courses/oop/" TargetMode="External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" TargetMode="External"/><Relationship Id="rId10" Type="http://schemas.openxmlformats.org/officeDocument/2006/relationships/image" Target="../media/image50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47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52.png"/><Relationship Id="rId22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208212" y="838200"/>
            <a:ext cx="9287341" cy="1066799"/>
          </a:xfrm>
        </p:spPr>
        <p:txBody>
          <a:bodyPr>
            <a:normAutofit/>
          </a:bodyPr>
          <a:lstStyle/>
          <a:p>
            <a:r>
              <a:rPr lang="en-US" sz="4800" dirty="0"/>
              <a:t>High-Quality Programming Code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1981200"/>
            <a:ext cx="7991941" cy="1432888"/>
          </a:xfrm>
        </p:spPr>
        <p:txBody>
          <a:bodyPr>
            <a:normAutofit/>
          </a:bodyPr>
          <a:lstStyle/>
          <a:p>
            <a:r>
              <a:rPr lang="en-US" dirty="0"/>
              <a:t>Code Correctness, Readability, </a:t>
            </a:r>
            <a:r>
              <a:rPr lang="en-US" dirty="0" smtClean="0"/>
              <a:t>Maintainability, Testability, Etc.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4" descr="http://gioco.net/matrice/matrix1.jpg"/>
          <p:cNvPicPr>
            <a:picLocks noChangeAspect="1" noChangeArrowheads="1"/>
          </p:cNvPicPr>
          <p:nvPr/>
        </p:nvPicPr>
        <p:blipFill>
          <a:blip r:embed="rId6" cstate="print">
            <a:lum contrast="3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675041" y="3815707"/>
            <a:ext cx="4905771" cy="2432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127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716026" y="3962400"/>
            <a:ext cx="2950386" cy="2209800"/>
          </a:xfrm>
          <a:prstGeom prst="rect">
            <a:avLst/>
          </a:prstGeom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  <p:pic>
        <p:nvPicPr>
          <p:cNvPr id="16" name="Picture 15" descr="http://softuni.b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351212" y="3830714"/>
            <a:ext cx="2133598" cy="2341486"/>
          </a:xfrm>
          <a:prstGeom prst="rect">
            <a:avLst/>
          </a:prstGeom>
        </p:spPr>
      </p:pic>
      <p:sp>
        <p:nvSpPr>
          <p:cNvPr id="17" name="TextBox 14"/>
          <p:cNvSpPr txBox="1"/>
          <p:nvPr/>
        </p:nvSpPr>
        <p:spPr>
          <a:xfrm rot="576164">
            <a:off x="4700712" y="3668143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4073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355724"/>
            <a:ext cx="11804822" cy="504507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 conventions</a:t>
            </a:r>
            <a:r>
              <a:rPr lang="en-US" sz="3600" dirty="0" smtClean="0"/>
              <a:t> are formal guidelines about </a:t>
            </a:r>
            <a:br>
              <a:rPr lang="en-US" sz="3600" dirty="0" smtClean="0"/>
            </a:br>
            <a:r>
              <a:rPr lang="en-US" sz="3600" dirty="0" smtClean="0"/>
              <a:t>the style of the source code:</a:t>
            </a:r>
          </a:p>
          <a:p>
            <a:pPr lvl="1">
              <a:lnSpc>
                <a:spcPct val="110000"/>
              </a:lnSpc>
            </a:pPr>
            <a:r>
              <a:rPr lang="en-US" sz="3600" dirty="0" smtClean="0"/>
              <a:t>Code formatting conventions</a:t>
            </a:r>
          </a:p>
          <a:p>
            <a:pPr lvl="2">
              <a:lnSpc>
                <a:spcPct val="110000"/>
              </a:lnSpc>
            </a:pPr>
            <a:r>
              <a:rPr lang="en-US" sz="3600" dirty="0" smtClean="0"/>
              <a:t>Indentation, whitespace, etc.</a:t>
            </a:r>
          </a:p>
          <a:p>
            <a:pPr lvl="1">
              <a:lnSpc>
                <a:spcPct val="110000"/>
              </a:lnSpc>
            </a:pPr>
            <a:r>
              <a:rPr lang="en-US" sz="3600" dirty="0" smtClean="0"/>
              <a:t>Naming conventions</a:t>
            </a:r>
          </a:p>
          <a:p>
            <a:pPr lvl="2">
              <a:lnSpc>
                <a:spcPct val="110000"/>
              </a:lnSpc>
            </a:pPr>
            <a:r>
              <a:rPr lang="en-US" sz="36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PascalCase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 smtClean="0"/>
              <a:t>or </a:t>
            </a:r>
            <a:r>
              <a:rPr lang="en-US" sz="36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camelCase</a:t>
            </a:r>
            <a:r>
              <a:rPr lang="en-US" sz="3600" dirty="0" smtClean="0"/>
              <a:t>,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prefixes</a:t>
            </a:r>
            <a:r>
              <a:rPr lang="en-US" sz="3600" dirty="0" smtClean="0"/>
              <a:t>,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suffixes</a:t>
            </a:r>
            <a:r>
              <a:rPr lang="en-US" sz="3600" dirty="0" smtClean="0"/>
              <a:t>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Conventions</a:t>
            </a:r>
            <a:endParaRPr lang="en-US" dirty="0"/>
          </a:p>
        </p:txBody>
      </p:sp>
      <p:pic>
        <p:nvPicPr>
          <p:cNvPr id="2050" name="Picture 2" descr="http://www.chairmanking.com/wp-content/uploads/2009/08/platinum-300x239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161269" y="2209800"/>
            <a:ext cx="3314953" cy="1981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2323549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676400"/>
            <a:ext cx="10018799" cy="48006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Best practices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Classes, interfaces, enumerations, structures, inheritance, exceptions, properties, events, constructors, fields, operators, etc</a:t>
            </a:r>
            <a:r>
              <a:rPr lang="en-US" dirty="0" smtClean="0"/>
              <a:t>.</a:t>
            </a:r>
            <a:endParaRPr lang="en-US" sz="3400" dirty="0" smtClean="0"/>
          </a:p>
          <a:p>
            <a:pPr>
              <a:lnSpc>
                <a:spcPct val="100000"/>
              </a:lnSpc>
            </a:pPr>
            <a:r>
              <a:rPr lang="en-US" sz="3200" dirty="0" smtClean="0"/>
              <a:t>Microsoft official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C#</a:t>
            </a:r>
            <a:r>
              <a:rPr lang="en-US" sz="3200" dirty="0" smtClean="0"/>
              <a:t> code conventions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Design Guidelines for Developing Class Libraries:</a:t>
            </a:r>
            <a:br>
              <a:rPr lang="en-US" sz="3000" dirty="0" smtClean="0"/>
            </a:br>
            <a:r>
              <a:rPr lang="en-US" sz="3000" dirty="0" smtClean="0">
                <a:hlinkClick r:id="rId2"/>
              </a:rPr>
              <a:t>http://msdn.microsoft.com/en-us/library/ms229042.aspx</a:t>
            </a:r>
            <a:endParaRPr lang="en-US" sz="3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Conventions (2)</a:t>
            </a:r>
            <a:endParaRPr lang="en-US" dirty="0"/>
          </a:p>
        </p:txBody>
      </p:sp>
      <p:pic>
        <p:nvPicPr>
          <p:cNvPr id="1026" name="Picture 2" descr="http://cdn2.hubspot.net/hub/15318/file-13262411-jpg/images/contract-management-best-practice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8761411" y="1524000"/>
            <a:ext cx="2928471" cy="213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xmlns="" val="3905931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5280248"/>
            <a:ext cx="10969943" cy="739552"/>
          </a:xfrm>
        </p:spPr>
        <p:txBody>
          <a:bodyPr/>
          <a:lstStyle/>
          <a:p>
            <a:pPr>
              <a:lnSpc>
                <a:spcPts val="5200"/>
              </a:lnSpc>
            </a:pPr>
            <a:r>
              <a:rPr lang="en-US" dirty="0" smtClean="0"/>
              <a:t>Managing Complexity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18016" y="1357343"/>
            <a:ext cx="3656965" cy="3353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7309" y="1438384"/>
            <a:ext cx="3266888" cy="3133616"/>
          </a:xfrm>
          <a:prstGeom prst="rect">
            <a:avLst/>
          </a:prstGeom>
        </p:spPr>
      </p:pic>
      <p:pic>
        <p:nvPicPr>
          <p:cNvPr id="3074" name="Picture 2" descr="atom, cellular, dna, physics, scienc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148780" y="1295400"/>
            <a:ext cx="5281824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47459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Managing complexity </a:t>
            </a:r>
            <a:r>
              <a:rPr lang="en-US" sz="3200" dirty="0" smtClean="0"/>
              <a:t>has a central role in software construction</a:t>
            </a:r>
          </a:p>
          <a:p>
            <a:pPr lvl="1"/>
            <a:r>
              <a:rPr lang="en-US" sz="3000" dirty="0" smtClean="0"/>
              <a:t>Minimize the amount of complexity that anyone’s brain has to deal with at certain time</a:t>
            </a:r>
          </a:p>
          <a:p>
            <a:r>
              <a:rPr lang="en-US" sz="3200" dirty="0" smtClean="0"/>
              <a:t>Architecture and design challenges</a:t>
            </a:r>
          </a:p>
          <a:p>
            <a:pPr lvl="1"/>
            <a:r>
              <a:rPr lang="en-US" sz="3000" dirty="0" smtClean="0"/>
              <a:t>Design modules and classes to reduce complexity</a:t>
            </a:r>
          </a:p>
          <a:p>
            <a:r>
              <a:rPr lang="en-US" sz="3200" dirty="0" smtClean="0"/>
              <a:t>Code construction challenges</a:t>
            </a:r>
          </a:p>
          <a:p>
            <a:pPr lvl="1"/>
            <a:r>
              <a:rPr lang="en-US" sz="3000" dirty="0" smtClean="0"/>
              <a:t>Apply good software construction practices: classes, methods, variables, naming, statements, error handling, formatting, comments, unit testing, etc.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93949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Key to being an effective programmer: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Maximizing the portion of a program that you can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safely ignore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While working on any one section of code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Most practices discussed later propose ways to achieve this important goal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Managing Complexity (2)</a:t>
            </a:r>
            <a:endParaRPr lang="en-US" dirty="0"/>
          </a:p>
        </p:txBody>
      </p:sp>
      <p:pic>
        <p:nvPicPr>
          <p:cNvPr id="168962" name="Picture 2" descr="http://www.klisia.net/blog/uploaded_images/complexity-71064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117309" y="4572001"/>
            <a:ext cx="9852634" cy="17410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2668239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pPr>
              <a:lnSpc>
                <a:spcPts val="5200"/>
              </a:lnSpc>
            </a:pPr>
            <a:r>
              <a:rPr lang="en-US" dirty="0" smtClean="0"/>
              <a:t>Code Quality: Characteristics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127118" y="990601"/>
            <a:ext cx="7934589" cy="40420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033696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Correct behavior</a:t>
            </a:r>
          </a:p>
          <a:p>
            <a:pPr lvl="1"/>
            <a:r>
              <a:rPr lang="en-US" dirty="0" smtClean="0"/>
              <a:t>Conforming to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requirements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Stable</a:t>
            </a:r>
            <a:r>
              <a:rPr lang="en-US" dirty="0" smtClean="0"/>
              <a:t>, no hangs, no crashes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Bug free</a:t>
            </a:r>
            <a:r>
              <a:rPr lang="en-US" dirty="0" smtClean="0"/>
              <a:t> – works as expected</a:t>
            </a:r>
          </a:p>
          <a:p>
            <a:pPr lvl="1"/>
            <a:r>
              <a:rPr lang="en-US" dirty="0" smtClean="0"/>
              <a:t>Correct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response</a:t>
            </a:r>
            <a:r>
              <a:rPr lang="en-US" dirty="0" smtClean="0"/>
              <a:t> to incorrect usage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Readable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easy to </a:t>
            </a:r>
            <a:r>
              <a:rPr lang="en-US" dirty="0" smtClean="0"/>
              <a:t>read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Understandable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self-documenting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Maintainable </a:t>
            </a:r>
            <a:r>
              <a:rPr lang="en-US" dirty="0" smtClean="0"/>
              <a:t>– easy to modify when needed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Characteristics of High-Quality Code</a:t>
            </a:r>
            <a:endParaRPr lang="en-US" dirty="0"/>
          </a:p>
        </p:txBody>
      </p:sp>
      <p:pic>
        <p:nvPicPr>
          <p:cNvPr id="8194" name="Picture 2" descr="http://www.axialis.fr/objects/ip_icon_02_O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344766" y="1493283"/>
            <a:ext cx="2234618" cy="1676400"/>
          </a:xfrm>
          <a:prstGeom prst="rect">
            <a:avLst/>
          </a:prstGeom>
          <a:noFill/>
        </p:spPr>
      </p:pic>
      <p:pic>
        <p:nvPicPr>
          <p:cNvPr id="8196" name="Picture 4" descr="http://www.nextecinc.com/images/maintain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446339" y="3546158"/>
            <a:ext cx="2031471" cy="2016443"/>
          </a:xfrm>
          <a:prstGeom prst="roundRect">
            <a:avLst>
              <a:gd name="adj" fmla="val 11809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xmlns="" val="168033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Good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identifiers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names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Good names for variables, constants, methods, parameters, classes, structures, fields, properties, interfaces, structures, enumerations, namespaces,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High-quality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classes</a:t>
            </a:r>
            <a:r>
              <a:rPr lang="en-US" dirty="0" smtClean="0"/>
              <a:t>, interfaces and class hierarchies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Good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encapsulation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Correct use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inheritance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polymorphism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Simplicity</a:t>
            </a:r>
            <a:r>
              <a:rPr lang="en-US" dirty="0" smtClean="0"/>
              <a:t>, reusability, minimal complexity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Strong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</a:t>
            </a:r>
            <a:r>
              <a:rPr lang="en-US" dirty="0" smtClean="0"/>
              <a:t>, loose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coupling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Characteristics of High-Quality Code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70891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High-quality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methods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Reduced complexity, improved readability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Good method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names</a:t>
            </a:r>
            <a:r>
              <a:rPr lang="en-US" dirty="0" smtClean="0"/>
              <a:t> and parameter names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Strong cohesion, loose coupling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Variables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expressions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constants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Minimal</a:t>
            </a:r>
            <a:r>
              <a:rPr lang="en-US" dirty="0" smtClean="0"/>
              <a:t> variable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scope</a:t>
            </a:r>
            <a:r>
              <a:rPr lang="en-US" dirty="0" smtClean="0"/>
              <a:t>, span, live time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Simple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Correctly used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constants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Correctly organized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Characteristics of High-Quality Code (3)</a:t>
            </a:r>
            <a:endParaRPr lang="en-US" dirty="0"/>
          </a:p>
        </p:txBody>
      </p:sp>
      <p:pic>
        <p:nvPicPr>
          <p:cNvPr id="6146" name="Picture 2" descr="data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532812" y="2971800"/>
            <a:ext cx="2945633" cy="2743200"/>
          </a:xfrm>
          <a:prstGeom prst="roundRect">
            <a:avLst>
              <a:gd name="adj" fmla="val 9660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14846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Correctly used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control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structures</a:t>
            </a:r>
            <a:r>
              <a:rPr lang="en-US" dirty="0" smtClean="0"/>
              <a:t>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</a:t>
            </a:r>
            <a:r>
              <a:rPr lang="en-US" dirty="0" smtClean="0"/>
              <a:t>)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Simple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statements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Simple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conditional</a:t>
            </a:r>
            <a:r>
              <a:rPr lang="en-US" dirty="0" smtClean="0"/>
              <a:t> statements and simple conditions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Well organized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loops </a:t>
            </a:r>
            <a:r>
              <a:rPr lang="en-US" dirty="0" smtClean="0"/>
              <a:t>without deep nesting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Good code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Reflecting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logical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structure</a:t>
            </a:r>
            <a:r>
              <a:rPr lang="en-US" dirty="0" smtClean="0"/>
              <a:t> of the program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Good formatting of classes, methods, blocks, whitespace, long lines, alignment,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Characteristics of High-Quality Code (4)</a:t>
            </a:r>
            <a:endParaRPr lang="en-US" dirty="0"/>
          </a:p>
        </p:txBody>
      </p:sp>
      <p:pic>
        <p:nvPicPr>
          <p:cNvPr id="5122" name="Picture 2" descr="http://static.flickr.com/37/97033289_57fab34574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294812" y="1371600"/>
            <a:ext cx="2385157" cy="890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 descr="http://www.spcnet.it/sct/wp-content/uploads/2014/03/082258-green-jelly-icon-business-document8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94812" y="2929516"/>
            <a:ext cx="2175882" cy="217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33373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Quality Is Important</a:t>
            </a:r>
            <a:r>
              <a:rPr lang="en-US" dirty="0" smtClean="0"/>
              <a:t>?</a:t>
            </a:r>
          </a:p>
          <a:p>
            <a:pPr>
              <a:lnSpc>
                <a:spcPct val="110000"/>
              </a:lnSpc>
            </a:pPr>
            <a:r>
              <a:rPr lang="en-US" dirty="0"/>
              <a:t>Software </a:t>
            </a:r>
            <a:r>
              <a:rPr lang="en-US" dirty="0" smtClean="0"/>
              <a:t>Quality: External and Internal</a:t>
            </a:r>
          </a:p>
          <a:p>
            <a:pPr>
              <a:lnSpc>
                <a:spcPct val="110000"/>
              </a:lnSpc>
            </a:pPr>
            <a:r>
              <a:rPr lang="en-US" dirty="0"/>
              <a:t>What is </a:t>
            </a:r>
            <a:r>
              <a:rPr lang="en-US" dirty="0" smtClean="0"/>
              <a:t>High-Quality Code?</a:t>
            </a:r>
          </a:p>
          <a:p>
            <a:pPr>
              <a:lnSpc>
                <a:spcPct val="110000"/>
              </a:lnSpc>
            </a:pPr>
            <a:r>
              <a:rPr lang="en-US" dirty="0"/>
              <a:t>Code Conventions</a:t>
            </a:r>
          </a:p>
          <a:p>
            <a:pPr>
              <a:lnSpc>
                <a:spcPct val="110000"/>
              </a:lnSpc>
            </a:pPr>
            <a:r>
              <a:rPr lang="en-US" dirty="0"/>
              <a:t>Managing Complexity</a:t>
            </a:r>
          </a:p>
          <a:p>
            <a:pPr>
              <a:lnSpc>
                <a:spcPct val="110000"/>
              </a:lnSpc>
            </a:pPr>
            <a:r>
              <a:rPr lang="en-US" dirty="0"/>
              <a:t>Characteristics of </a:t>
            </a:r>
            <a:r>
              <a:rPr lang="en-US" dirty="0" smtClean="0"/>
              <a:t>Quality </a:t>
            </a:r>
            <a:r>
              <a:rPr lang="en-US" dirty="0"/>
              <a:t>Code</a:t>
            </a:r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37411" y="1548163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47998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High-quality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documentation</a:t>
            </a:r>
            <a:r>
              <a:rPr lang="en-US" dirty="0" smtClean="0"/>
              <a:t> and comments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Effective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comments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Self-documenting</a:t>
            </a:r>
            <a:r>
              <a:rPr lang="en-US" dirty="0" smtClean="0"/>
              <a:t> code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Defensive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programming </a:t>
            </a:r>
            <a:r>
              <a:rPr lang="en-US" dirty="0" smtClean="0"/>
              <a:t>and exceptions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Ubiquitous use of defensive programming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organized</a:t>
            </a:r>
            <a:r>
              <a:rPr lang="en-US" dirty="0" smtClean="0"/>
              <a:t> exception handling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Code tuning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optimization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Quality code instead of good performance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Code performance when required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Characteristics of High-Quality Code (5)</a:t>
            </a:r>
            <a:endParaRPr lang="en-US" dirty="0"/>
          </a:p>
        </p:txBody>
      </p:sp>
      <p:pic>
        <p:nvPicPr>
          <p:cNvPr id="4098" name="Picture 2" descr="http://www.designnetworks.co.uk/images/documentati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633751" y="1738798"/>
            <a:ext cx="2945633" cy="1537801"/>
          </a:xfrm>
          <a:prstGeom prst="roundRect">
            <a:avLst>
              <a:gd name="adj" fmla="val 11806"/>
            </a:avLst>
          </a:prstGeom>
          <a:noFill/>
        </p:spPr>
      </p:pic>
      <p:pic>
        <p:nvPicPr>
          <p:cNvPr id="4101" name="Picture 5" descr="C:\Trash\car-tuni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726076" y="4809880"/>
            <a:ext cx="2031471" cy="1419218"/>
          </a:xfrm>
          <a:prstGeom prst="roundRect">
            <a:avLst>
              <a:gd name="adj" fmla="val 11406"/>
            </a:avLst>
          </a:prstGeom>
          <a:noFill/>
        </p:spPr>
      </p:pic>
      <p:pic>
        <p:nvPicPr>
          <p:cNvPr id="1026" name="Picture 2" descr="https://cdn4.iconfinder.com/data/icons/free-colorful-icons/360/google_doc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49766" y="2861146"/>
            <a:ext cx="2331057" cy="233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3162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Following the corporate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 conventions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Formatting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style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naming</a:t>
            </a:r>
            <a:r>
              <a:rPr lang="en-US" dirty="0" smtClean="0"/>
              <a:t>, etc.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Domain-specific best practices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Well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tested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reviewed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Testable code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Well designed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unit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Tests for all scenarios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High code coverage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Passed code reviews and inspections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Characteristics of High-Quality Code (6)</a:t>
            </a:r>
            <a:endParaRPr lang="en-US" dirty="0"/>
          </a:p>
        </p:txBody>
      </p:sp>
      <p:pic>
        <p:nvPicPr>
          <p:cNvPr id="2050" name="Picture 2" descr="http://www.epa.gov/radon/images/hmbuy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547528" y="1654410"/>
            <a:ext cx="2437765" cy="2209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99511" y="4419600"/>
            <a:ext cx="3733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5332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95800"/>
            <a:ext cx="10820400" cy="1082976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Low-Quality and High-Quality Code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36288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Software Quality</a:t>
            </a:r>
            <a:endParaRPr lang="en-US" sz="3000" dirty="0"/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External quality – software works correctly,</a:t>
            </a:r>
            <a:br>
              <a:rPr lang="en-US" sz="3000" dirty="0" smtClean="0"/>
            </a:br>
            <a:r>
              <a:rPr lang="en-US" sz="3000" dirty="0" smtClean="0"/>
              <a:t>no bugs and other problems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Internal quality – code is well structured,</a:t>
            </a:r>
            <a:br>
              <a:rPr lang="en-US" sz="3000" dirty="0" smtClean="0"/>
            </a:br>
            <a:r>
              <a:rPr lang="en-US" sz="3000" dirty="0" smtClean="0"/>
              <a:t>readable and maintainable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Aspects of Code Quality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Quality classes, methods, control statements, loops, etc.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Good formatting, comments, strong cohesion and loose coupling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Testable code with unit tests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23212" y="14478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71295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r>
              <a:rPr lang="en-US" dirty="0" smtClean="0"/>
              <a:t>Introduction to High-Quality Code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</a:t>
            </a:r>
            <a:r>
              <a:rPr lang="en-US" dirty="0">
                <a:hlinkClick r:id="rId16"/>
              </a:rPr>
              <a:t>https://</a:t>
            </a:r>
            <a:r>
              <a:rPr lang="en-US" dirty="0" smtClean="0">
                <a:hlinkClick r:id="rId16"/>
              </a:rPr>
              <a:t>softuni.bg/courses/oop/</a:t>
            </a:r>
            <a:endParaRPr lang="en-US" dirty="0"/>
          </a:p>
        </p:txBody>
      </p:sp>
      <p:pic>
        <p:nvPicPr>
          <p:cNvPr id="16" name="Picture 15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="" xmlns:p14="http://schemas.microsoft.com/office/powerpoint/2010/main" val="18498830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12145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80090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589600"/>
            <a:ext cx="8938472" cy="173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is High-Quality Programming Code?</a:t>
            </a:r>
          </a:p>
        </p:txBody>
      </p:sp>
      <p:pic>
        <p:nvPicPr>
          <p:cNvPr id="176130" name="Picture 2" descr="http://www.aitsoft.net/img/Solu/b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703854" y="1371600"/>
            <a:ext cx="4553880" cy="28098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6132" name="Picture 4" descr="http://www.maegogstudios.com/images/cod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14162" y="1376464"/>
            <a:ext cx="4570809" cy="27635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2152969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n-US" dirty="0"/>
              <a:t>does this code do? Is it correct?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Quality Is Important?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91025" y="1983462"/>
            <a:ext cx="10868369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value=010, i=5, w;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switch(value){case 10:w=5;Console.WriteLine(w);break;case 9:i=0;break;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case 8:Console.WriteLine("8 ");break;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default:Console.WriteLine("def ");{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    Console.WriteLine("hoho ");	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for (int k = 0; k &lt; i; k++, Console.WriteLine(k - 'f'));break;} { Console.WriteLine("loop!");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75108" name="Picture 4" descr="http://www.uspsoig.gov/images/question_mark3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873452" y="1295400"/>
            <a:ext cx="1881899" cy="1564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3786249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Now the code is formatted, but is still unclear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Quality Is Important?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1655" y="1800007"/>
            <a:ext cx="10766795" cy="48332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value = 010, i = 5, w;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switch (value)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10: w = 5; Console.WriteLine(w); break;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9: i = 0; break;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8: Console.WriteLine("8 "); break;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default: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Console.WriteLine("def 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Console.WriteLine("hoho 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 (int k = 0; k &lt; i; k++,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Console.WriteLine(k - 'f')) 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break;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Console.WriteLine("loop!");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74084" name="Picture 4" descr="http://www.sfgate.com/c/pictures/2005/08/19/mn_fog001_frl.jpg"/>
          <p:cNvPicPr>
            <a:picLocks noChangeAspect="1" noChangeArrowheads="1"/>
          </p:cNvPicPr>
          <p:nvPr/>
        </p:nvPicPr>
        <p:blipFill>
          <a:blip r:embed="rId2" cstate="screen">
            <a:lum bright="10000" contrast="2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64244" y="2061460"/>
            <a:ext cx="3004335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3147823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26435"/>
            <a:ext cx="11804822" cy="559504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External quality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Does the software behave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correctly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Are the produced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results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correct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Does the software run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fast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Is the software UI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easy-to-use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Is the code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secure</a:t>
            </a:r>
            <a:r>
              <a:rPr lang="en-US" dirty="0" smtClean="0"/>
              <a:t> enough?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Internal quality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Is the code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easy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read</a:t>
            </a:r>
            <a:r>
              <a:rPr lang="en-US" dirty="0" smtClean="0"/>
              <a:t> and understand?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Is the code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well structured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Is the code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easy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modify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Quality</a:t>
            </a:r>
            <a:endParaRPr lang="en-US" dirty="0"/>
          </a:p>
        </p:txBody>
      </p:sp>
      <p:pic>
        <p:nvPicPr>
          <p:cNvPr id="173058" name="Picture 2" descr="http://www.matrix-machine.com/data_images/external_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392444" y="1578854"/>
            <a:ext cx="2288512" cy="28205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3060" name="Picture 4" descr="http://findbiologydegrees.com/biology-img/microbiology.jpg"/>
          <p:cNvPicPr>
            <a:picLocks noChangeAspect="1" noChangeArrowheads="1"/>
          </p:cNvPicPr>
          <p:nvPr/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392444" y="4876800"/>
            <a:ext cx="2288513" cy="13904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72267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High-quality programming code: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Easy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read</a:t>
            </a:r>
            <a:r>
              <a:rPr lang="en-US" dirty="0" smtClean="0"/>
              <a:t> and understand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Easy to modify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maintain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Correct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behavior</a:t>
            </a:r>
            <a:r>
              <a:rPr lang="en-US" dirty="0" smtClean="0"/>
              <a:t> in all cases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Well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Well architectured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designed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documented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Self-documenting code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formatted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High-Quality Programming Code?</a:t>
            </a:r>
            <a:endParaRPr lang="en-US" dirty="0"/>
          </a:p>
        </p:txBody>
      </p:sp>
      <p:pic>
        <p:nvPicPr>
          <p:cNvPr id="172034" name="Picture 2" descr="http://www.jfpconsulting.co.uk/Images/Quality_control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316405" y="1524000"/>
            <a:ext cx="2959607" cy="205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2038" name="Picture 6" descr="http://supercomm.bdmetrics.com/ProductLogo.ashx?id=377136&amp;refresh=40612377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312307" y="4267200"/>
            <a:ext cx="2945633" cy="1809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2167282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High-quality programming code</a:t>
            </a:r>
            <a:r>
              <a:rPr lang="en-US" sz="3600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Strong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</a:t>
            </a:r>
            <a:r>
              <a:rPr lang="en-US" dirty="0" smtClean="0"/>
              <a:t> at all levels: modules, classes, methods, etc.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Single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unit</a:t>
            </a:r>
            <a:r>
              <a:rPr lang="en-US" sz="2800" dirty="0" smtClean="0"/>
              <a:t> is responsible for single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task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Loose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coupling</a:t>
            </a:r>
            <a:r>
              <a:rPr lang="en-US" dirty="0" smtClean="0"/>
              <a:t> between modules, classes, methods, etc.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Units are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independent</a:t>
            </a:r>
            <a:r>
              <a:rPr lang="en-US" sz="2800" dirty="0" smtClean="0"/>
              <a:t> one of another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formatting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names</a:t>
            </a:r>
            <a:r>
              <a:rPr lang="en-US" dirty="0" smtClean="0"/>
              <a:t> for classes, methods, variables, etc.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Self-documenting</a:t>
            </a:r>
            <a:r>
              <a:rPr lang="en-US" dirty="0" smtClean="0"/>
              <a:t> code style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High-Quality Programming Code? (2)</a:t>
            </a:r>
            <a:endParaRPr lang="en-US" dirty="0"/>
          </a:p>
        </p:txBody>
      </p:sp>
      <p:pic>
        <p:nvPicPr>
          <p:cNvPr id="3074" name="Picture 2" descr="http://dontgetstuck.net/wp-content/uploads/2012/06/Supply-Chai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2412" y="4088234"/>
            <a:ext cx="2506573" cy="250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60271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5200"/>
              </a:lnSpc>
            </a:pPr>
            <a:r>
              <a:rPr lang="en-US" dirty="0" smtClean="0"/>
              <a:t>Code Conventions</a:t>
            </a:r>
          </a:p>
        </p:txBody>
      </p:sp>
      <p:pic>
        <p:nvPicPr>
          <p:cNvPr id="2050" name="Picture 2" descr="User File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446212" y="1741714"/>
            <a:ext cx="3046809" cy="276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older document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439052" y="1752600"/>
            <a:ext cx="2868242" cy="276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gt, softwared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874021" y="2464315"/>
            <a:ext cx="1625177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47141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1082</Words>
  <Application>Microsoft Office PowerPoint</Application>
  <PresentationFormat>Custom</PresentationFormat>
  <Paragraphs>213</Paragraphs>
  <Slides>26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SoftUni 16x9</vt:lpstr>
      <vt:lpstr>1_SoftUni 16x9</vt:lpstr>
      <vt:lpstr>3_SoftUni 16x9</vt:lpstr>
      <vt:lpstr>High-Quality Programming Code</vt:lpstr>
      <vt:lpstr>Table of Contents</vt:lpstr>
      <vt:lpstr>What is High-Quality Programming Code?</vt:lpstr>
      <vt:lpstr>Why Quality Is Important?</vt:lpstr>
      <vt:lpstr>Why Quality Is Important? (2)</vt:lpstr>
      <vt:lpstr>Software Quality</vt:lpstr>
      <vt:lpstr>What is High-Quality Programming Code?</vt:lpstr>
      <vt:lpstr>What is High-Quality Programming Code? (2)</vt:lpstr>
      <vt:lpstr>Code Conventions</vt:lpstr>
      <vt:lpstr>Code Conventions</vt:lpstr>
      <vt:lpstr>Code Conventions (2)</vt:lpstr>
      <vt:lpstr>Managing Complexity</vt:lpstr>
      <vt:lpstr>Managing Complexity</vt:lpstr>
      <vt:lpstr>Managing Complexity (2)</vt:lpstr>
      <vt:lpstr>Code Quality: Characteristics</vt:lpstr>
      <vt:lpstr>Key Characteristics of High-Quality Code</vt:lpstr>
      <vt:lpstr>Key Characteristics of High-Quality Code (2)</vt:lpstr>
      <vt:lpstr>Key Characteristics of High-Quality Code (3)</vt:lpstr>
      <vt:lpstr>Key Characteristics of High-Quality Code (4)</vt:lpstr>
      <vt:lpstr>Key Characteristics of High-Quality Code (5)</vt:lpstr>
      <vt:lpstr>Key Characteristics of High-Quality Code (6)</vt:lpstr>
      <vt:lpstr>Low-Quality and High-Quality Code</vt:lpstr>
      <vt:lpstr>Summary</vt:lpstr>
      <vt:lpstr>  Introduction to High-Quality Code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High-Quality Programming Code</dc:title>
  <dc:subject>C# Basics Course</dc:subject>
  <dc:creator/>
  <cp:keywords>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2015-12-21T10:51:56Z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